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1" r:id="rId4"/>
    <p:sldId id="266" r:id="rId5"/>
    <p:sldId id="262" r:id="rId6"/>
    <p:sldId id="267" r:id="rId7"/>
    <p:sldId id="268" r:id="rId8"/>
    <p:sldId id="264" r:id="rId9"/>
    <p:sldId id="269" r:id="rId10"/>
    <p:sldId id="258" r:id="rId11"/>
    <p:sldId id="271" r:id="rId12"/>
    <p:sldId id="270" r:id="rId13"/>
    <p:sldId id="280" r:id="rId14"/>
    <p:sldId id="272" r:id="rId15"/>
    <p:sldId id="259" r:id="rId16"/>
    <p:sldId id="273" r:id="rId17"/>
    <p:sldId id="274" r:id="rId18"/>
    <p:sldId id="278" r:id="rId19"/>
    <p:sldId id="279" r:id="rId20"/>
    <p:sldId id="275" r:id="rId21"/>
    <p:sldId id="263" r:id="rId22"/>
    <p:sldId id="27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1" autoAdjust="0"/>
    <p:restoredTop sz="94660"/>
  </p:normalViewPr>
  <p:slideViewPr>
    <p:cSldViewPr snapToGrid="0">
      <p:cViewPr varScale="1">
        <p:scale>
          <a:sx n="87" d="100"/>
          <a:sy n="87" d="100"/>
        </p:scale>
        <p:origin x="821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6D939B-CFBB-4A1B-BA7E-4D792519C094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C3A90-98D2-4D82-B6AF-7AEB523566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798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4420-13AF-45F7-9486-8C7042CC794F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D6614-CADB-4FEA-86D6-212259365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776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4420-13AF-45F7-9486-8C7042CC794F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D6614-CADB-4FEA-86D6-212259365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487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4420-13AF-45F7-9486-8C7042CC794F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D6614-CADB-4FEA-86D6-212259365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14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4420-13AF-45F7-9486-8C7042CC794F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D6614-CADB-4FEA-86D6-212259365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20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4420-13AF-45F7-9486-8C7042CC794F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D6614-CADB-4FEA-86D6-212259365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44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4420-13AF-45F7-9486-8C7042CC794F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D6614-CADB-4FEA-86D6-212259365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709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4420-13AF-45F7-9486-8C7042CC794F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D6614-CADB-4FEA-86D6-212259365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939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4420-13AF-45F7-9486-8C7042CC794F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D6614-CADB-4FEA-86D6-212259365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574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4420-13AF-45F7-9486-8C7042CC794F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D6614-CADB-4FEA-86D6-212259365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399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4420-13AF-45F7-9486-8C7042CC794F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D6614-CADB-4FEA-86D6-212259365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478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4420-13AF-45F7-9486-8C7042CC794F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D6614-CADB-4FEA-86D6-212259365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1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94420-13AF-45F7-9486-8C7042CC794F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D6614-CADB-4FEA-86D6-212259365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90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9003" y="714508"/>
            <a:ext cx="981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Knowledge Distillation – Applications</a:t>
            </a:r>
            <a:endParaRPr lang="en-US" altLang="zh-CN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1577872" y="1794776"/>
            <a:ext cx="70515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Visual recognition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NLP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Speech recognition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Other 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Recommendation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Adversarial attacks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Privacy &amp; security      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4849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9003" y="714508"/>
            <a:ext cx="981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Applications -NLP </a:t>
            </a:r>
            <a:endParaRPr lang="en-US" altLang="zh-CN" sz="36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73348"/>
              </p:ext>
            </p:extLst>
          </p:nvPr>
        </p:nvGraphicFramePr>
        <p:xfrm>
          <a:off x="1474854" y="1800000"/>
          <a:ext cx="9180000" cy="160567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90000">
                  <a:extLst>
                    <a:ext uri="{9D8B030D-6E8A-4147-A177-3AD203B41FA5}">
                      <a16:colId xmlns:a16="http://schemas.microsoft.com/office/drawing/2014/main" val="1925685355"/>
                    </a:ext>
                  </a:extLst>
                </a:gridCol>
                <a:gridCol w="4590000">
                  <a:extLst>
                    <a:ext uri="{9D8B030D-6E8A-4147-A177-3AD203B41FA5}">
                      <a16:colId xmlns:a16="http://schemas.microsoft.com/office/drawing/2014/main" val="3939008545"/>
                    </a:ext>
                  </a:extLst>
                </a:gridCol>
              </a:tblGrid>
              <a:tr h="535224"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neural machine</a:t>
                      </a:r>
                      <a:r>
                        <a:rPr lang="en-US" altLang="zh-CN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translation 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event detection</a:t>
                      </a:r>
                      <a:r>
                        <a:rPr lang="en-US" altLang="zh-CN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875152"/>
                  </a:ext>
                </a:extLst>
              </a:tr>
              <a:tr h="535224"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question answering system</a:t>
                      </a:r>
                      <a:r>
                        <a:rPr lang="en-US" altLang="zh-CN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 generation</a:t>
                      </a:r>
                      <a:r>
                        <a:rPr lang="en-US" altLang="zh-CN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67877"/>
                  </a:ext>
                </a:extLst>
              </a:tr>
              <a:tr h="535224"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 retrieval</a:t>
                      </a:r>
                      <a:r>
                        <a:rPr lang="en-US" altLang="zh-CN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BERT model compression</a:t>
                      </a:r>
                      <a:r>
                        <a:rPr lang="en-US" altLang="zh-CN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179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942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6896" y="404884"/>
            <a:ext cx="1053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Sequence-Level Knowledge Distillation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(EMNLP 2016)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6122" y="1207859"/>
            <a:ext cx="8561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希望通过知识蒸馏的方法对普通的机器翻译模型进行压缩。</a:t>
            </a:r>
            <a:endParaRPr lang="en-US" altLang="zh-CN" dirty="0" smtClean="0"/>
          </a:p>
          <a:p>
            <a:r>
              <a:rPr lang="zh-CN" altLang="en-US" dirty="0" smtClean="0"/>
              <a:t>将蒸馏模型学习的尺度从词汇级别扩展到了序列级别，获得更好的性能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497" y="2374930"/>
            <a:ext cx="9025003" cy="32766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654" y="1928821"/>
            <a:ext cx="3776690" cy="3714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942" y="5431377"/>
            <a:ext cx="2395304" cy="9079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21706"/>
          <a:stretch/>
        </p:blipFill>
        <p:spPr>
          <a:xfrm>
            <a:off x="4853926" y="5885370"/>
            <a:ext cx="2514600" cy="8886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5520" y="6028554"/>
            <a:ext cx="1510632" cy="7454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7814" y="4901886"/>
            <a:ext cx="2376417" cy="10589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6592" y="5492313"/>
            <a:ext cx="2378901" cy="3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6122" y="1207859"/>
            <a:ext cx="8561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解释了知识蒸馏对非自回归翻译模型效果提升的内在原因。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“We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that knowledge distillation can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the complexity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b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sets and help NAT to model the variations in the output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data.”</a:t>
            </a:r>
          </a:p>
          <a:p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6896" y="404884"/>
            <a:ext cx="1053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Knowledge Distillation In Non-autoregressive Machine Translation (ICLR 2020)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22" y="2633051"/>
            <a:ext cx="7767694" cy="6286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46484" y="2492533"/>
            <a:ext cx="5557843" cy="332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55568" y="3037964"/>
            <a:ext cx="1779927" cy="332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84" y="3339504"/>
            <a:ext cx="7777219" cy="311469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003631" y="3488275"/>
            <a:ext cx="2233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数据集中同时包含三种平行语料：</a:t>
            </a:r>
            <a:endParaRPr lang="en-US" altLang="zh-CN" dirty="0" smtClean="0"/>
          </a:p>
          <a:p>
            <a:r>
              <a:rPr lang="en-US" altLang="zh-CN" dirty="0" smtClean="0"/>
              <a:t>EN-DE</a:t>
            </a:r>
          </a:p>
          <a:p>
            <a:r>
              <a:rPr lang="en-US" altLang="zh-CN" dirty="0" smtClean="0"/>
              <a:t>EN-ES</a:t>
            </a:r>
          </a:p>
          <a:p>
            <a:r>
              <a:rPr lang="en-US" altLang="zh-CN" dirty="0" smtClean="0"/>
              <a:t>EN-FR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61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6122" y="1207859"/>
            <a:ext cx="85613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提出了描述平行语料的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complexity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faithfulness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的指标，并通过实验说明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NAT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学生的性能和语料的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complexity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之间的相关关系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Complexity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：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Faithfulness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：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提出了一些优化蒸馏数据的方法，用以适应不同性能的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NAT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学生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Born-Again Networks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Mixture-of-Experts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Sequence-Level Interpolation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36896" y="404884"/>
            <a:ext cx="1053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Understanding Knowledge Distillation In Non-autoregressive Machine Translation (ICLR 2020)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906" y="2298031"/>
            <a:ext cx="3795740" cy="5857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532" y="2443631"/>
            <a:ext cx="214314" cy="18573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l="13015"/>
          <a:stretch/>
        </p:blipFill>
        <p:spPr>
          <a:xfrm>
            <a:off x="7319733" y="2176501"/>
            <a:ext cx="1588643" cy="72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1906" y="3109449"/>
            <a:ext cx="3414737" cy="61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6896" y="404884"/>
            <a:ext cx="1053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Knowledge Distillation for BERT Model Compression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(EMNLP 2019)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6122" y="1207859"/>
            <a:ext cx="8561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BERT</a:t>
            </a:r>
            <a:r>
              <a:rPr lang="zh-CN" altLang="en-US" dirty="0" smtClean="0"/>
              <a:t>在许多</a:t>
            </a:r>
            <a:r>
              <a:rPr lang="en-US" altLang="zh-CN" dirty="0" smtClean="0"/>
              <a:t>NLP</a:t>
            </a:r>
            <a:r>
              <a:rPr lang="zh-CN" altLang="en-US" dirty="0" smtClean="0"/>
              <a:t>任务上表现优异，但对计算资源的需求大，希望利用知识蒸馏的方法，对</a:t>
            </a:r>
            <a:r>
              <a:rPr lang="en-US" altLang="zh-CN" dirty="0" smtClean="0"/>
              <a:t>BERT</a:t>
            </a:r>
            <a:r>
              <a:rPr lang="zh-CN" altLang="en-US" dirty="0" smtClean="0"/>
              <a:t>进行压缩。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71" y="1955488"/>
            <a:ext cx="4186268" cy="46482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511" y="2772040"/>
            <a:ext cx="3557614" cy="3571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71511" y="1964667"/>
            <a:ext cx="3206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学习</a:t>
            </a:r>
            <a:r>
              <a:rPr lang="en-US" altLang="zh-CN" dirty="0" smtClean="0"/>
              <a:t>soft target</a:t>
            </a:r>
            <a:r>
              <a:rPr lang="zh-CN" altLang="en-US" dirty="0" smtClean="0"/>
              <a:t>的同时，也学习中间层表达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511" y="3369100"/>
            <a:ext cx="3748115" cy="7143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511" y="4283936"/>
            <a:ext cx="3271861" cy="108585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511" y="5570252"/>
            <a:ext cx="3338537" cy="103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3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9003" y="714508"/>
            <a:ext cx="981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Applications -</a:t>
            </a:r>
            <a:r>
              <a:rPr lang="en-US" altLang="zh-CN" sz="2800" dirty="0" smtClean="0"/>
              <a:t>speech recognition &amp; other applications </a:t>
            </a:r>
            <a:endParaRPr lang="en-US" altLang="zh-CN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044050"/>
              </p:ext>
            </p:extLst>
          </p:nvPr>
        </p:nvGraphicFramePr>
        <p:xfrm>
          <a:off x="1474854" y="1800000"/>
          <a:ext cx="9180000" cy="2676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90000">
                  <a:extLst>
                    <a:ext uri="{9D8B030D-6E8A-4147-A177-3AD203B41FA5}">
                      <a16:colId xmlns:a16="http://schemas.microsoft.com/office/drawing/2014/main" val="1925685355"/>
                    </a:ext>
                  </a:extLst>
                </a:gridCol>
                <a:gridCol w="4590000">
                  <a:extLst>
                    <a:ext uri="{9D8B030D-6E8A-4147-A177-3AD203B41FA5}">
                      <a16:colId xmlns:a16="http://schemas.microsoft.com/office/drawing/2014/main" val="3939008545"/>
                    </a:ext>
                  </a:extLst>
                </a:gridCol>
              </a:tblGrid>
              <a:tr h="535224"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spoken language identification</a:t>
                      </a:r>
                      <a:r>
                        <a:rPr lang="en-US" altLang="zh-CN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speech enhancement</a:t>
                      </a:r>
                      <a:r>
                        <a:rPr lang="en-US" altLang="zh-CN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875152"/>
                  </a:ext>
                </a:extLst>
              </a:tr>
              <a:tr h="535224"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text-independent speaker recognition</a:t>
                      </a:r>
                      <a:r>
                        <a:rPr lang="en-US" altLang="zh-CN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acoustic event detection</a:t>
                      </a:r>
                      <a:r>
                        <a:rPr lang="en-US" altLang="zh-CN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67877"/>
                  </a:ext>
                </a:extLst>
              </a:tr>
              <a:tr h="535224"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audio classification</a:t>
                      </a:r>
                      <a:r>
                        <a:rPr lang="en-US" altLang="zh-CN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speech synthesis</a:t>
                      </a:r>
                      <a:r>
                        <a:rPr lang="en-US" altLang="zh-CN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179673"/>
                  </a:ext>
                </a:extLst>
              </a:tr>
              <a:tr h="535224"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recommendation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adversarial attacks</a:t>
                      </a:r>
                      <a:r>
                        <a:rPr lang="en-US" altLang="zh-CN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297807"/>
                  </a:ext>
                </a:extLst>
              </a:tr>
              <a:tr h="535224"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protect data privacy</a:t>
                      </a:r>
                      <a:r>
                        <a:rPr lang="en-US" altLang="zh-CN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571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236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6896" y="404884"/>
            <a:ext cx="1053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Transferring Knowledge from a RNN to a DNN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6122" y="1207859"/>
            <a:ext cx="856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对声学模型进行压缩，用复杂的</a:t>
            </a:r>
            <a:r>
              <a:rPr lang="en-US" altLang="zh-CN" dirty="0" smtClean="0"/>
              <a:t>RNN</a:t>
            </a:r>
            <a:r>
              <a:rPr lang="zh-CN" altLang="en-US" dirty="0" smtClean="0"/>
              <a:t>指导</a:t>
            </a:r>
            <a:r>
              <a:rPr lang="en-US" altLang="zh-CN" dirty="0" smtClean="0"/>
              <a:t>DNN</a:t>
            </a:r>
            <a:r>
              <a:rPr lang="zh-CN" altLang="en-US" dirty="0" smtClean="0"/>
              <a:t>的学习。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96" y="2049640"/>
            <a:ext cx="9372669" cy="16954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180" y="4138384"/>
            <a:ext cx="4395820" cy="16859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355" y="4138384"/>
            <a:ext cx="4429157" cy="16621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779319" y="5341796"/>
            <a:ext cx="3564034" cy="165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01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6896" y="404884"/>
            <a:ext cx="1053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Distillation for Efficient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with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Knowledge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(TOIS 2018)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6122" y="1207859"/>
            <a:ext cx="9935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直接在推荐模型中引入外部知识（如用户评论）会使得模型过大，运行效率降低，本文中的工作希望利用知识蒸馏的方法，在学习外部知识的同时，能够保证模型效率。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92" y="1946863"/>
            <a:ext cx="4283028" cy="33608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878" y="2655765"/>
            <a:ext cx="4443445" cy="2300304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4435903" y="3696941"/>
            <a:ext cx="20414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522582" y="4984543"/>
            <a:ext cx="2726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训练和预测过程中都经过复杂的</a:t>
            </a:r>
            <a:r>
              <a:rPr lang="en-US" altLang="zh-CN" dirty="0" smtClean="0"/>
              <a:t>CNN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676706" y="4984542"/>
            <a:ext cx="3245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复杂的</a:t>
            </a:r>
            <a:r>
              <a:rPr lang="en-US" altLang="zh-CN" dirty="0" smtClean="0"/>
              <a:t>CNN</a:t>
            </a:r>
            <a:r>
              <a:rPr lang="zh-CN" altLang="en-US" dirty="0" smtClean="0"/>
              <a:t>只在老师模型中进行训练，学生模型在预测时不会使用复杂的</a:t>
            </a:r>
            <a:r>
              <a:rPr lang="en-US" altLang="zh-CN" dirty="0" smtClean="0"/>
              <a:t>CNN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506" y="2199190"/>
            <a:ext cx="2160000" cy="3760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122" y="2201789"/>
            <a:ext cx="2880000" cy="3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0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6896" y="404884"/>
            <a:ext cx="1053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Adversarial Distillation for Efficient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Recommendation with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External Knowledge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(TOIS 2018)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71" y="1603390"/>
            <a:ext cx="6480000" cy="391955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183357" y="1297172"/>
            <a:ext cx="3793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抽取出两类特征</a:t>
            </a:r>
            <a:r>
              <a:rPr lang="en-US" altLang="zh-CN" dirty="0" smtClean="0"/>
              <a:t>:shared &amp; private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利用对抗训练的方式实现</a:t>
            </a:r>
            <a:r>
              <a:rPr lang="en-US" altLang="zh-CN" dirty="0" smtClean="0"/>
              <a:t>Shared features</a:t>
            </a:r>
            <a:r>
              <a:rPr lang="zh-CN" altLang="en-US" dirty="0" smtClean="0"/>
              <a:t>的蒸馏</a:t>
            </a:r>
            <a:r>
              <a:rPr lang="en-US" altLang="zh-CN" dirty="0" smtClean="0"/>
              <a:t> </a:t>
            </a:r>
          </a:p>
          <a:p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199" y="2458478"/>
            <a:ext cx="3933854" cy="56197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199" y="3204152"/>
            <a:ext cx="2576531" cy="58579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199" y="3973639"/>
            <a:ext cx="5033999" cy="3381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3199" y="4495474"/>
            <a:ext cx="2343167" cy="29527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3199" y="4974446"/>
            <a:ext cx="2938484" cy="55721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199" y="5715358"/>
            <a:ext cx="3991004" cy="28099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965071" y="5664395"/>
            <a:ext cx="4197734" cy="373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26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6896" y="404884"/>
            <a:ext cx="1053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Adversarial Distillation for Efficient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Recommendation with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External Knowledge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(TOIS 2018)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04" y="903780"/>
            <a:ext cx="6480000" cy="495744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654" y="4334608"/>
            <a:ext cx="4431324" cy="15266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81284" y="1412004"/>
            <a:ext cx="230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性能比较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8922135" y="3429000"/>
            <a:ext cx="230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效率比较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872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9003" y="714508"/>
            <a:ext cx="981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Applications -</a:t>
            </a:r>
            <a:r>
              <a:rPr lang="en-US" altLang="zh-CN" sz="3600" dirty="0"/>
              <a:t>v</a:t>
            </a:r>
            <a:r>
              <a:rPr lang="en-US" altLang="zh-CN" sz="3600" dirty="0" smtClean="0"/>
              <a:t>isual recognition </a:t>
            </a:r>
            <a:endParaRPr lang="en-US" altLang="zh-CN" sz="36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343510"/>
              </p:ext>
            </p:extLst>
          </p:nvPr>
        </p:nvGraphicFramePr>
        <p:xfrm>
          <a:off x="1476000" y="1800000"/>
          <a:ext cx="9180000" cy="359999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60000">
                  <a:extLst>
                    <a:ext uri="{9D8B030D-6E8A-4147-A177-3AD203B41FA5}">
                      <a16:colId xmlns:a16="http://schemas.microsoft.com/office/drawing/2014/main" val="1925685355"/>
                    </a:ext>
                  </a:extLst>
                </a:gridCol>
                <a:gridCol w="3060000">
                  <a:extLst>
                    <a:ext uri="{9D8B030D-6E8A-4147-A177-3AD203B41FA5}">
                      <a16:colId xmlns:a16="http://schemas.microsoft.com/office/drawing/2014/main" val="3939008545"/>
                    </a:ext>
                  </a:extLst>
                </a:gridCol>
                <a:gridCol w="3060000">
                  <a:extLst>
                    <a:ext uri="{9D8B030D-6E8A-4147-A177-3AD203B41FA5}">
                      <a16:colId xmlns:a16="http://schemas.microsoft.com/office/drawing/2014/main" val="1194641910"/>
                    </a:ext>
                  </a:extLst>
                </a:gridCol>
              </a:tblGrid>
              <a:tr h="535224"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 classification</a:t>
                      </a:r>
                      <a:r>
                        <a:rPr lang="en-US" altLang="zh-CN" sz="1800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 classification</a:t>
                      </a:r>
                      <a:r>
                        <a:rPr lang="en-US" altLang="zh-CN" sz="1800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saliency estimation</a:t>
                      </a:r>
                      <a:r>
                        <a:rPr lang="en-US" altLang="zh-CN" sz="1800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875152"/>
                  </a:ext>
                </a:extLst>
              </a:tr>
              <a:tr h="535224"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face recognition</a:t>
                      </a:r>
                      <a:r>
                        <a:rPr lang="en-US" altLang="zh-CN" sz="1800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pedestrian detection</a:t>
                      </a:r>
                      <a:r>
                        <a:rPr lang="en-US" altLang="zh-CN" sz="1800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 retrieval</a:t>
                      </a:r>
                      <a:r>
                        <a:rPr lang="en-US" altLang="zh-CN" sz="1800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67877"/>
                  </a:ext>
                </a:extLst>
              </a:tr>
              <a:tr h="535224"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 recognition</a:t>
                      </a:r>
                      <a:r>
                        <a:rPr lang="en-US" altLang="zh-CN" sz="1800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facial landmark detection</a:t>
                      </a:r>
                      <a:r>
                        <a:rPr lang="en-US" altLang="zh-CN" sz="1800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depth estimation</a:t>
                      </a:r>
                      <a:r>
                        <a:rPr lang="en-US" altLang="zh-CN" sz="1800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179673"/>
                  </a:ext>
                </a:extLst>
              </a:tr>
              <a:tr h="535224"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 detection</a:t>
                      </a:r>
                      <a:r>
                        <a:rPr lang="en-US" altLang="zh-CN" sz="1800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 re-identification</a:t>
                      </a:r>
                      <a:r>
                        <a:rPr lang="en-US" altLang="zh-CN" sz="1800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odometry</a:t>
                      </a:r>
                      <a:r>
                        <a:rPr lang="en-US" altLang="zh-CN" sz="1800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269970"/>
                  </a:ext>
                </a:extLst>
              </a:tr>
              <a:tr h="535224"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lane detection</a:t>
                      </a:r>
                      <a:r>
                        <a:rPr lang="en-US" altLang="zh-CN" sz="1800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 search</a:t>
                      </a:r>
                      <a:r>
                        <a:rPr lang="en-US" altLang="zh-CN" sz="1800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 question answering</a:t>
                      </a:r>
                      <a:r>
                        <a:rPr lang="en-US" altLang="zh-CN" sz="1800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41847"/>
                  </a:ext>
                </a:extLst>
              </a:tr>
              <a:tr h="923878"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 or video segmentation</a:t>
                      </a:r>
                      <a:r>
                        <a:rPr lang="en-US" altLang="zh-CN" sz="1800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pose estimation</a:t>
                      </a:r>
                      <a:r>
                        <a:rPr lang="en-US" altLang="zh-CN" sz="1800" dirty="0" smtClean="0"/>
                        <a:t> 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943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01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6896" y="404884"/>
            <a:ext cx="1053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Model Compression via Knowledge Distillation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(AAAI 2019)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6122" y="1207859"/>
            <a:ext cx="856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利用知识蒸馏，一方面实现模型压缩，另一方面实现隐私数据的保护。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3" y="1827011"/>
            <a:ext cx="6480000" cy="36356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96" y="5653373"/>
            <a:ext cx="6480000" cy="3179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38596" y="1582340"/>
            <a:ext cx="43873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模型压缩</a:t>
            </a:r>
            <a:endParaRPr lang="en-US" altLang="zh-CN" dirty="0" smtClean="0"/>
          </a:p>
          <a:p>
            <a:r>
              <a:rPr lang="en-US" altLang="zh-CN" dirty="0" smtClean="0"/>
              <a:t>        </a:t>
            </a:r>
            <a:r>
              <a:rPr lang="zh-CN" altLang="en-US" dirty="0" smtClean="0"/>
              <a:t>学习老师模型的中间表示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</a:t>
            </a:r>
            <a:r>
              <a:rPr lang="zh-CN" altLang="en-US" dirty="0" smtClean="0"/>
              <a:t>学习老师模型的</a:t>
            </a:r>
            <a:r>
              <a:rPr lang="en-US" altLang="zh-CN" dirty="0" smtClean="0"/>
              <a:t>soft target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</a:t>
            </a:r>
            <a:r>
              <a:rPr lang="zh-CN" altLang="en-US" dirty="0" smtClean="0"/>
              <a:t>学生模型直接从数据中学习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隐私数据保护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对老师模型的知识施加限制和扰动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lvl="1"/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样本选择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923" y="3623534"/>
            <a:ext cx="3058364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2414" y="5275659"/>
            <a:ext cx="3059723" cy="103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4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6894" y="940765"/>
            <a:ext cx="1053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Refinery: Improving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ImageNet Classification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Label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6895" y="3598196"/>
            <a:ext cx="1053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without Forgetting </a:t>
            </a:r>
            <a:r>
              <a:rPr lang="en-US" altLang="zh-CN" dirty="0" smtClean="0"/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(TPAMI 2017)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895" y="327940"/>
            <a:ext cx="5341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有关知识蒸馏的一些有趣的尝试</a:t>
            </a:r>
            <a:endParaRPr lang="en-US" altLang="zh-CN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1026695" y="1447800"/>
            <a:ext cx="697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寻求对于标签的优化，通过迭代的过程获得包含更多知识的标签。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347" t="2084"/>
          <a:stretch/>
        </p:blipFill>
        <p:spPr>
          <a:xfrm>
            <a:off x="1848852" y="1846322"/>
            <a:ext cx="5641266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26694" y="4279402"/>
            <a:ext cx="6974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需要向已有模型中添加新的任务时，直接用新的数据进行微调会使得在原有任务上的表现变差，而用所有的数据训练新的模型会消耗大量时间，并且以往数据也可能不可见。论文提出的模型只用新任务上的数据进行训练，同时保持在新任务和原有任务上的准确度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864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9003" y="714508"/>
            <a:ext cx="981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总结</a:t>
            </a: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&amp;</a:t>
            </a: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一些想法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9943" y="1513423"/>
            <a:ext cx="70515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1.</a:t>
            </a:r>
            <a:r>
              <a:rPr lang="zh-CN" altLang="en-US" dirty="0" smtClean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寻求更为有效的知识表示</a:t>
            </a:r>
            <a:endParaRPr lang="en-US" altLang="zh-CN" dirty="0" smtClean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2.</a:t>
            </a:r>
            <a:r>
              <a:rPr lang="zh-CN" altLang="en-US" dirty="0" smtClean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新颖的蒸馏模型框架设计</a:t>
            </a:r>
            <a:endParaRPr lang="en-US" altLang="zh-CN" dirty="0" smtClean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   e.g. </a:t>
            </a:r>
            <a:r>
              <a:rPr lang="zh-CN" altLang="en-US" dirty="0" smtClean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与</a:t>
            </a:r>
            <a:r>
              <a:rPr lang="en-US" altLang="zh-CN" dirty="0" smtClean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GAN</a:t>
            </a:r>
            <a:r>
              <a:rPr lang="zh-CN" altLang="en-US" dirty="0" smtClean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结合</a:t>
            </a:r>
            <a:endParaRPr lang="en-US" altLang="zh-CN" dirty="0" smtClean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3.</a:t>
            </a:r>
            <a:r>
              <a:rPr lang="zh-CN" altLang="en-US" dirty="0" smtClean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应用场景的多样化</a:t>
            </a:r>
            <a:endParaRPr lang="en-US" altLang="zh-CN" dirty="0" smtClean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   </a:t>
            </a:r>
            <a:r>
              <a:rPr lang="zh-CN" altLang="en-US" dirty="0" smtClean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模型压缩，隐私保护，对数据的增强</a:t>
            </a:r>
            <a:r>
              <a:rPr lang="en-US" altLang="zh-CN" dirty="0" smtClean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478" y="2116869"/>
            <a:ext cx="3063505" cy="6020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352193" y="2116869"/>
            <a:ext cx="1868790" cy="290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97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6896" y="404884"/>
            <a:ext cx="1053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Model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Compression by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Distilling Knowledge from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Neurons (AAAI 2016)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86486" y="3630849"/>
            <a:ext cx="1288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Soft target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103999" y="3542769"/>
            <a:ext cx="2250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neurons at the higher hidden layer </a:t>
            </a:r>
            <a:br>
              <a:rPr lang="en-US" altLang="zh-CN" dirty="0"/>
            </a:b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2590092" y="3815515"/>
            <a:ext cx="4210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386486" y="4372108"/>
            <a:ext cx="120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Sparse, hard to fit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483227" y="4510607"/>
            <a:ext cx="179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compact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386486" y="5205701"/>
            <a:ext cx="3780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改进知识的表示方法，以解决在类别数量过大时，采用</a:t>
            </a:r>
            <a:r>
              <a:rPr lang="en-US" altLang="zh-CN" dirty="0" smtClean="0"/>
              <a:t>soft target</a:t>
            </a:r>
            <a:r>
              <a:rPr lang="zh-CN" altLang="en-US" dirty="0" smtClean="0"/>
              <a:t>表示知识过于</a:t>
            </a:r>
            <a:r>
              <a:rPr lang="zh-CN" altLang="en-US" dirty="0" smtClean="0">
                <a:solidFill>
                  <a:srgbClr val="FF0000"/>
                </a:solidFill>
              </a:rPr>
              <a:t>稀疏</a:t>
            </a:r>
            <a:r>
              <a:rPr lang="zh-CN" altLang="en-US" dirty="0" smtClean="0"/>
              <a:t>的问题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489" y="1012219"/>
            <a:ext cx="5451350" cy="476656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96302" y="1453694"/>
            <a:ext cx="3015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人脸识别的模型非常复杂，期望利用知识蒸馏的方法进行模型的压缩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040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6896" y="404884"/>
            <a:ext cx="1053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Face Model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Compression by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Distilling Knowledge from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Neurons (AAAI 2016)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00771" y="1104946"/>
            <a:ext cx="3015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损失函数：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71" y="1552980"/>
            <a:ext cx="3719540" cy="8429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71" y="3509563"/>
            <a:ext cx="4591084" cy="838206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3173083" y="1670373"/>
            <a:ext cx="323230" cy="608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3060541" y="2253042"/>
            <a:ext cx="222793" cy="27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220214" y="2526296"/>
            <a:ext cx="168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Teacher</a:t>
            </a:r>
            <a:r>
              <a:rPr lang="zh-CN" altLang="en-US" dirty="0" smtClean="0">
                <a:solidFill>
                  <a:srgbClr val="FF0000"/>
                </a:solidFill>
              </a:rPr>
              <a:t>的特征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00771" y="3140231"/>
            <a:ext cx="3015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Teacher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特征的选择：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142" y="4470776"/>
            <a:ext cx="1633549" cy="30480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142" y="4898585"/>
            <a:ext cx="3676677" cy="30956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142" y="5326394"/>
            <a:ext cx="1909776" cy="3762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142" y="5830203"/>
            <a:ext cx="4186268" cy="47149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1344" y="1609906"/>
            <a:ext cx="2248290" cy="1440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2431" y="1104946"/>
            <a:ext cx="2340949" cy="1440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8263" y="2789563"/>
            <a:ext cx="2089286" cy="1440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2123" y="4713502"/>
            <a:ext cx="3506999" cy="1440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10904" y="4606394"/>
            <a:ext cx="1815824" cy="144000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423591" y="1107304"/>
            <a:ext cx="201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结果比较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6441955" y="4057038"/>
            <a:ext cx="201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效率比较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4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6896" y="404884"/>
            <a:ext cx="1053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Low-Resolution Face Recognition in the Wild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via Selective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Distillation (TIP 2018)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7204" y="1334609"/>
            <a:ext cx="414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利用知识蒸馏对人脸识别的模型进行压缩，实现在有限计算资源下的快速低分辨率人脸图片识别。</a:t>
            </a:r>
            <a:endParaRPr lang="en-US" altLang="zh-CN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6908328" y="1334609"/>
            <a:ext cx="4197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将高分辨率识别模型中的相关知识传递给低分辨率识别模型。</a:t>
            </a:r>
            <a:endParaRPr lang="en-US" altLang="zh-CN" dirty="0" smtClean="0"/>
          </a:p>
          <a:p>
            <a:r>
              <a:rPr lang="zh-CN" altLang="en-US" dirty="0" smtClean="0"/>
              <a:t>论文</a:t>
            </a:r>
            <a:r>
              <a:rPr lang="zh-CN" altLang="en-US" dirty="0"/>
              <a:t>中设计了基于图的算法，来进一步选择需要从老师模型中学到的知识。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82" y="2989990"/>
            <a:ext cx="6900000" cy="324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91323" y="3245057"/>
            <a:ext cx="3304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 1: </a:t>
            </a:r>
            <a:r>
              <a:rPr lang="zh-CN" altLang="en-US" dirty="0" smtClean="0"/>
              <a:t>初始化老师和学生模型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STEP 2: </a:t>
            </a:r>
            <a:r>
              <a:rPr lang="zh-CN" altLang="en-US" dirty="0" smtClean="0"/>
              <a:t>对老师模型学习到的特征进行选择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STEP 3: </a:t>
            </a:r>
            <a:r>
              <a:rPr lang="zh-CN" altLang="en-US" dirty="0" smtClean="0"/>
              <a:t>利用选出的特征对学生模型微调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108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6896" y="404884"/>
            <a:ext cx="1053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Low-Resolution Face Recognition in the Wild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via Selective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Knowledge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Distillation (TIP 2018)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52462" y="3705465"/>
            <a:ext cx="330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特征选择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52461" y="5479117"/>
            <a:ext cx="330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选择目标：使得不同类别的类间相似度低，而类内相似度高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72285" y="1359727"/>
            <a:ext cx="330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学生模型的监督微调：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285" y="1979946"/>
            <a:ext cx="3067072" cy="4143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285" y="2645174"/>
            <a:ext cx="3286149" cy="6905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285" y="3584490"/>
            <a:ext cx="3952904" cy="65246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060" y="4822468"/>
            <a:ext cx="4373748" cy="14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265" y="1359727"/>
            <a:ext cx="5471467" cy="20692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5791" y="4174953"/>
            <a:ext cx="3121269" cy="97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0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6896" y="404884"/>
            <a:ext cx="1053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Low-Resolution Face Recognition in the Wild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via Selective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Knowledge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Distillation (TIP 2018)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04" y="981057"/>
            <a:ext cx="4776822" cy="24479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079" y="981057"/>
            <a:ext cx="3608139" cy="244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614" y="3635841"/>
            <a:ext cx="4343432" cy="283847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079" y="3921592"/>
            <a:ext cx="4724435" cy="22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8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6896" y="404884"/>
            <a:ext cx="1053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Distillation with Knowledge Transfer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 Face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to Alignment and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6122" y="1207859"/>
            <a:ext cx="8561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传统的知识蒸馏大多只考虑分类问题，任务的形式比较单一，本文的工作期望能够实现在不同任务（比如回归任务）上的知识蒸馏。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71762" y="2237090"/>
            <a:ext cx="543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 1: </a:t>
            </a:r>
            <a:r>
              <a:rPr lang="zh-CN" altLang="en-US" dirty="0" smtClean="0"/>
              <a:t>老师和学生模型的初始化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71762" y="2804656"/>
            <a:ext cx="543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 2: </a:t>
            </a:r>
            <a:r>
              <a:rPr lang="zh-CN" altLang="en-US" dirty="0" smtClean="0"/>
              <a:t>知识蒸馏过程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62" y="3429000"/>
            <a:ext cx="7528745" cy="21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82341" y="5945727"/>
            <a:ext cx="370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通过改进损失函数来达到目标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03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6896" y="404884"/>
            <a:ext cx="1053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Model Distillation with Knowledge Transfer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from  Face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Classification to Alignment and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Verification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32" y="1021789"/>
            <a:ext cx="7528745" cy="21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29232" y="3429000"/>
            <a:ext cx="115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分类任务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913" y="3429000"/>
            <a:ext cx="4900648" cy="385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913" y="4201411"/>
            <a:ext cx="6438947" cy="3667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25086" y="4198794"/>
            <a:ext cx="135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非分类任务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3955312" y="3849325"/>
            <a:ext cx="4253" cy="2126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3989334" y="4111266"/>
            <a:ext cx="1207859" cy="544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671237" y="3849325"/>
            <a:ext cx="157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任务相关损失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64657" y="3510007"/>
            <a:ext cx="2766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老师和学生模型在相关任务上的特征差异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268849" y="4111265"/>
            <a:ext cx="1391011" cy="544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586" y="5085814"/>
            <a:ext cx="7015214" cy="36195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586" y="5615988"/>
            <a:ext cx="9463157" cy="523879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26384" y="5103809"/>
            <a:ext cx="116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Alignment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452524" y="5639492"/>
            <a:ext cx="131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Verification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13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4388</TotalTime>
  <Words>1049</Words>
  <Application>Microsoft Office PowerPoint</Application>
  <PresentationFormat>宽屏</PresentationFormat>
  <Paragraphs>157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等线</vt:lpstr>
      <vt:lpstr>等线 Light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shao</dc:creator>
  <cp:lastModifiedBy>shao</cp:lastModifiedBy>
  <cp:revision>93</cp:revision>
  <dcterms:created xsi:type="dcterms:W3CDTF">2020-09-21T00:46:38Z</dcterms:created>
  <dcterms:modified xsi:type="dcterms:W3CDTF">2020-09-29T08:53:41Z</dcterms:modified>
</cp:coreProperties>
</file>